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56" r:id="rId3"/>
    <p:sldId id="294" r:id="rId4"/>
    <p:sldId id="293" r:id="rId5"/>
    <p:sldId id="303" r:id="rId6"/>
    <p:sldId id="257" r:id="rId7"/>
    <p:sldId id="295" r:id="rId8"/>
    <p:sldId id="321" r:id="rId9"/>
    <p:sldId id="297" r:id="rId10"/>
    <p:sldId id="298" r:id="rId11"/>
    <p:sldId id="299" r:id="rId12"/>
    <p:sldId id="301" r:id="rId13"/>
    <p:sldId id="300" r:id="rId14"/>
    <p:sldId id="302" r:id="rId15"/>
    <p:sldId id="304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8" r:id="rId26"/>
    <p:sldId id="315" r:id="rId27"/>
    <p:sldId id="316" r:id="rId28"/>
    <p:sldId id="317" r:id="rId29"/>
    <p:sldId id="322" r:id="rId30"/>
    <p:sldId id="319" r:id="rId31"/>
    <p:sldId id="320" r:id="rId32"/>
    <p:sldId id="32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09097-AF63-4744-B1B1-841B85284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86F128-5581-461D-B954-11373B83D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D7996-07A4-4F0C-98ED-133350A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0BF6C1-082B-439F-93A3-03C7F1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98BD25-9A85-4F4E-9088-7F1949F7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65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ADAAF-7676-4F3B-A8F6-F6BDD14D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336419-C51E-46A1-B376-84648F567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5E8B7-069E-47E6-B718-CBC5367F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41FBC5-4FA5-4E41-BA5C-C86CC5C2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F5EF1-A364-450D-B930-8B9CC166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0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6A256-A894-48DD-B3A2-0B0781673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04FBB9-2E37-4228-9A9A-DFF9C795D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4DC87-68D0-4421-8F90-7B87784C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3055FC-EB72-4CA8-AC2E-335903B2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A87AA4-638B-4FE5-AAB5-B5BA1C8F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23E62-EB6F-4368-AE0A-F2A204D8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180A3-0535-41A3-9FF2-38CB834BB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85ACBD-30EC-4CB5-A677-68BAD9EA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068862-1524-4C6C-B103-1ACD9A2F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746181-FF65-489A-AA6E-19133DA8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1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FA210-2FE2-46A1-933B-541BCD75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8A5953-3386-4399-85F1-2EDA7A2F0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B320FB-8EFA-416F-B1C4-090F075E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BAE28-48A8-4418-865F-08DD5B8D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851C60-EB53-4BEF-A36D-19AA3350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75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82287-CE18-4BDE-A2AF-79DC003F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72006-6C76-4EE8-BB15-0DACC568E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3E9DCE-DF71-4940-80EE-0715352B7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685BE4-2421-4DC6-B6FD-4C68DAFE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E119E9-5244-4495-B444-3C6A7C22D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2EA817-96A2-41A8-AD48-318B8F31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90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5ED0A-E537-44E1-AD6F-A0B68AB4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3032A1-D57C-4DB6-9BCE-015BE4DE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97C218-6417-4360-B798-93D216C15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3125C7-8473-4623-BCF8-EBCFCD44A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A7DF39-38C8-43CA-BE49-C4175009E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8683B1-F3F8-4286-9E04-AD109BC0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A95F91-3822-4B59-893D-B7F04DD6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85854B-5BCF-4E09-9841-E124A34A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61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AFD5A-3842-4D79-AF04-CFDD79A1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90331F-9A1C-4870-988D-C0B74759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096378-3289-4037-83F6-30BE7193A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E3C123-914E-4523-BF5D-DA2FB051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9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18712C-4CCE-433E-8B4C-0ED83F39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341DD3-9F8B-429B-9E29-4CF08673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8F3819-1B24-48FB-AF47-515B2377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3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F3BB7-155D-4E56-8F52-11CE0BC9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5C9CE7-0102-4176-8E4B-717FDFE51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E1C008-F365-4482-B0F3-B0966B23B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9DC56D-93C8-4192-9279-5158C5DA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3B66A-0335-4902-BA0C-3670C47B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D05AC5-4F2E-4F8B-8FA9-40F16130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12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67040-AA98-41DE-A9C3-2768FADF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276532-3A89-44C0-B535-C6BAEBADE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64359C-E432-4FA6-B272-DB48B1306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59C56-A4C8-43C0-8CF1-53BF2329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C4656F-C4DF-412B-B4F0-EC44578E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0C348F-FE35-439C-BC10-F3AC6D2B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43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E8DC1B-0917-4540-A0A2-4239AAE1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6894B9-A733-4FF6-9104-109B3539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B38A0-23BB-4321-82A7-7F7F265E6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78A5A-C3CF-4480-A2A8-BCE8A77F0C15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43819-8809-4B55-A806-F52A654E0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A5654-BB8C-439E-8466-74841DB1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EC1E-E87D-409C-8104-4EF26F598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3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0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32B46DB-A75A-4A74-9214-1D52D95234FD}"/>
              </a:ext>
            </a:extLst>
          </p:cNvPr>
          <p:cNvSpPr txBox="1">
            <a:spLocks/>
          </p:cNvSpPr>
          <p:nvPr/>
        </p:nvSpPr>
        <p:spPr>
          <a:xfrm>
            <a:off x="6400801" y="1519544"/>
            <a:ext cx="4130039" cy="10725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zh-CN" sz="29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Via</a:t>
            </a:r>
            <a:r>
              <a:rPr lang="en-US" altLang="zh-CN" sz="35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4900" b="1" spc="300" dirty="0" err="1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4100" b="1" spc="300" dirty="0" err="1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hichao</a:t>
            </a:r>
            <a:r>
              <a:rPr lang="en-US" altLang="zh-CN" sz="41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9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4100" b="1" spc="300" dirty="0">
                <a:solidFill>
                  <a:schemeClr val="accent5">
                    <a:lumMod val="75000"/>
                  </a:schemeClr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endParaRPr lang="zh-CN" altLang="en-US" sz="3500" b="1" spc="300" dirty="0">
              <a:solidFill>
                <a:schemeClr val="accent5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EC56982-9791-4490-88DD-A7844DA6E317}"/>
              </a:ext>
            </a:extLst>
          </p:cNvPr>
          <p:cNvGrpSpPr/>
          <p:nvPr/>
        </p:nvGrpSpPr>
        <p:grpSpPr>
          <a:xfrm>
            <a:off x="1965960" y="2618691"/>
            <a:ext cx="8564880" cy="3063240"/>
            <a:chOff x="2606040" y="2276513"/>
            <a:chExt cx="8564880" cy="33318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1548AD9-33FE-456B-AC18-818B2A6F09B2}"/>
                </a:ext>
              </a:extLst>
            </p:cNvPr>
            <p:cNvSpPr/>
            <p:nvPr/>
          </p:nvSpPr>
          <p:spPr>
            <a:xfrm>
              <a:off x="2606040" y="2276513"/>
              <a:ext cx="8564880" cy="333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3751A41-97F7-4315-9789-5A823888135A}"/>
                </a:ext>
              </a:extLst>
            </p:cNvPr>
            <p:cNvCxnSpPr>
              <a:cxnSpLocks/>
            </p:cNvCxnSpPr>
            <p:nvPr/>
          </p:nvCxnSpPr>
          <p:spPr>
            <a:xfrm>
              <a:off x="2606040" y="5250688"/>
              <a:ext cx="856488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4C3BDBC-9771-43AE-8758-2A74E8DA3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0" y="3570030"/>
            <a:ext cx="4130040" cy="141020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b="1" spc="300" dirty="0">
                <a:solidFill>
                  <a:schemeClr val="bg1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Super Resolution</a:t>
            </a:r>
            <a:endParaRPr lang="zh-CN" altLang="en-US" b="1" spc="300" dirty="0">
              <a:solidFill>
                <a:schemeClr val="bg1"/>
              </a:solidFill>
              <a:latin typeface="Adobe Garamond Pro Bold" panose="020207020605060204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98D388-F3A8-4CA5-B782-F6414E73C525}"/>
              </a:ext>
            </a:extLst>
          </p:cNvPr>
          <p:cNvSpPr/>
          <p:nvPr/>
        </p:nvSpPr>
        <p:spPr>
          <a:xfrm>
            <a:off x="1965960" y="2618691"/>
            <a:ext cx="4306503" cy="2701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91F5DB3-0047-4F65-B1CD-F17D53F5A0D7}"/>
              </a:ext>
            </a:extLst>
          </p:cNvPr>
          <p:cNvSpPr/>
          <p:nvPr/>
        </p:nvSpPr>
        <p:spPr>
          <a:xfrm>
            <a:off x="2066970" y="2699427"/>
            <a:ext cx="468675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Intro</a:t>
            </a:r>
            <a:endParaRPr lang="zh-CN" altLang="en-US" sz="1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Early Deep Learning Super Resolution Work (SRCNN)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C65EE6-3747-46DC-8E5E-D4328D77D400}"/>
              </a:ext>
            </a:extLst>
          </p:cNvPr>
          <p:cNvSpPr txBox="1"/>
          <p:nvPr/>
        </p:nvSpPr>
        <p:spPr>
          <a:xfrm>
            <a:off x="776408" y="6057318"/>
            <a:ext cx="9642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 C , Loy C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He K , et al. Image Super-Resolution Using Deep Convolutional Networks[J]. 2014.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1624D4-7D58-4F78-B51D-AC820036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866" y="1586224"/>
            <a:ext cx="6173791" cy="2246379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DF0E571-6A72-459D-A1C6-46F43911B6D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214845" y="4856757"/>
            <a:ext cx="237421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39117F6B-0858-4359-AB13-BBE89F86D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58" y="4618772"/>
            <a:ext cx="320887" cy="47597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0C5425-64B6-4059-9DA0-09118A371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57" y="4251665"/>
            <a:ext cx="656712" cy="121018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40D455-C6CC-4ABA-81F8-F26509C97216}"/>
              </a:ext>
            </a:extLst>
          </p:cNvPr>
          <p:cNvSpPr txBox="1"/>
          <p:nvPr/>
        </p:nvSpPr>
        <p:spPr>
          <a:xfrm>
            <a:off x="2333113" y="4210426"/>
            <a:ext cx="1570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Upsample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(Bicubic)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B1889E6B-EA15-489A-B3FB-3FCD786B3D4D}"/>
              </a:ext>
            </a:extLst>
          </p:cNvPr>
          <p:cNvSpPr/>
          <p:nvPr/>
        </p:nvSpPr>
        <p:spPr>
          <a:xfrm>
            <a:off x="6284298" y="4618772"/>
            <a:ext cx="1114926" cy="475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049C9D5-C311-4DB1-9655-06297189C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53" y="4251665"/>
            <a:ext cx="656712" cy="121018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BA0ACFA-179D-468D-AD87-9A09A3DDC3CE}"/>
              </a:ext>
            </a:extLst>
          </p:cNvPr>
          <p:cNvCxnSpPr>
            <a:cxnSpLocks/>
            <a:stCxn id="17" idx="3"/>
            <a:endCxn id="35" idx="1"/>
          </p:cNvCxnSpPr>
          <p:nvPr/>
        </p:nvCxnSpPr>
        <p:spPr>
          <a:xfrm flipV="1">
            <a:off x="5245769" y="4856757"/>
            <a:ext cx="10385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1C0CAC0-321C-4B31-A4CE-17D67FCC4E04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7399224" y="4856757"/>
            <a:ext cx="10385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69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Bahnschrift SemiLight SemiConde" panose="020B0502040204020203" pitchFamily="34" charset="0"/>
              </a:rPr>
              <a:t>Upsampling</a:t>
            </a:r>
            <a:r>
              <a:rPr lang="en-US" altLang="zh-CN" sz="3200" dirty="0">
                <a:latin typeface="Bahnschrift SemiLight SemiConde" panose="020B0502040204020203" pitchFamily="34" charset="0"/>
              </a:rPr>
              <a:t> Operations in Super Resolution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AC6999-2ADF-4CA3-BA67-C08358B5576E}"/>
              </a:ext>
            </a:extLst>
          </p:cNvPr>
          <p:cNvSpPr txBox="1"/>
          <p:nvPr/>
        </p:nvSpPr>
        <p:spPr>
          <a:xfrm>
            <a:off x="1149075" y="1247430"/>
            <a:ext cx="3126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Interpolation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(Issue: blur)</a:t>
            </a:r>
            <a:endParaRPr lang="zh-CN" altLang="en-US" sz="2000" b="1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083C41-5DFD-407C-A000-3A756357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9" y="1964460"/>
            <a:ext cx="9135979" cy="37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Bahnschrift SemiLight SemiConde" panose="020B0502040204020203" pitchFamily="34" charset="0"/>
              </a:rPr>
              <a:t>Upsampling</a:t>
            </a:r>
            <a:r>
              <a:rPr lang="en-US" altLang="zh-CN" sz="3200" dirty="0">
                <a:latin typeface="Bahnschrift SemiLight SemiConde" panose="020B0502040204020203" pitchFamily="34" charset="0"/>
              </a:rPr>
              <a:t> Operations in Super Resolution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AC6999-2ADF-4CA3-BA67-C08358B5576E}"/>
              </a:ext>
            </a:extLst>
          </p:cNvPr>
          <p:cNvSpPr txBox="1"/>
          <p:nvPr/>
        </p:nvSpPr>
        <p:spPr>
          <a:xfrm>
            <a:off x="1149075" y="1247430"/>
            <a:ext cx="763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Transposed Convolution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(Issue: checkboard artifact, fixed scale)</a:t>
            </a:r>
            <a:endParaRPr lang="zh-CN" altLang="en-US" sz="2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5B7909-1B42-43D9-B24A-4C02A478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65" y="1893298"/>
            <a:ext cx="9385392" cy="1163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67F147-D7E7-4E24-9349-1137D91B6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8" y="3369907"/>
            <a:ext cx="7808307" cy="3101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F6A83A-B28F-4CF7-9690-6F5115D2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98" y="3966533"/>
            <a:ext cx="2119524" cy="31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CDCC2D7-51B9-499A-B791-A4895D4D9534}"/>
                  </a:ext>
                </a:extLst>
              </p:cNvPr>
              <p:cNvSpPr txBox="1"/>
              <p:nvPr/>
            </p:nvSpPr>
            <p:spPr>
              <a:xfrm>
                <a:off x="2194942" y="3348861"/>
                <a:ext cx="2396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CDCC2D7-51B9-499A-B791-A4895D4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42" y="3348861"/>
                <a:ext cx="239633" cy="369332"/>
              </a:xfrm>
              <a:prstGeom prst="rect">
                <a:avLst/>
              </a:prstGeom>
              <a:blipFill>
                <a:blip r:embed="rId5"/>
                <a:stretch>
                  <a:fillRect r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3EE987-6BB7-4AFF-A065-C81C4434A20B}"/>
                  </a:ext>
                </a:extLst>
              </p:cNvPr>
              <p:cNvSpPr txBox="1"/>
              <p:nvPr/>
            </p:nvSpPr>
            <p:spPr>
              <a:xfrm>
                <a:off x="2194941" y="3936954"/>
                <a:ext cx="2396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3EE987-6BB7-4AFF-A065-C81C4434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41" y="3936954"/>
                <a:ext cx="239633" cy="369332"/>
              </a:xfrm>
              <a:prstGeom prst="rect">
                <a:avLst/>
              </a:prstGeom>
              <a:blipFill>
                <a:blip r:embed="rId6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843F21-2426-4773-81D7-C7BB07D67FCC}"/>
                  </a:ext>
                </a:extLst>
              </p:cNvPr>
              <p:cNvSpPr txBox="1"/>
              <p:nvPr/>
            </p:nvSpPr>
            <p:spPr>
              <a:xfrm>
                <a:off x="4259862" y="4711986"/>
                <a:ext cx="1386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𝐶𝑋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843F21-2426-4773-81D7-C7BB07D6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862" y="4711986"/>
                <a:ext cx="13862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B17DB90-081F-4777-B88E-7A9AECC0F242}"/>
                  </a:ext>
                </a:extLst>
              </p:cNvPr>
              <p:cNvSpPr txBox="1"/>
              <p:nvPr/>
            </p:nvSpPr>
            <p:spPr>
              <a:xfrm>
                <a:off x="4259862" y="5463812"/>
                <a:ext cx="1386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B17DB90-081F-4777-B88E-7A9AECC0F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862" y="5463812"/>
                <a:ext cx="13862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8A137EC9-2104-45ED-B697-3C2698F1075C}"/>
              </a:ext>
            </a:extLst>
          </p:cNvPr>
          <p:cNvSpPr txBox="1"/>
          <p:nvPr/>
        </p:nvSpPr>
        <p:spPr>
          <a:xfrm>
            <a:off x="653883" y="4711986"/>
            <a:ext cx="2022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9718C1-2F7E-4A1A-9E67-471FE9F4A299}"/>
              </a:ext>
            </a:extLst>
          </p:cNvPr>
          <p:cNvSpPr txBox="1"/>
          <p:nvPr/>
        </p:nvSpPr>
        <p:spPr>
          <a:xfrm>
            <a:off x="653882" y="5325313"/>
            <a:ext cx="2022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Transposed Convolution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817198-FEAB-4DA6-9FAA-B0CA19E6203F}"/>
              </a:ext>
            </a:extLst>
          </p:cNvPr>
          <p:cNvSpPr txBox="1"/>
          <p:nvPr/>
        </p:nvSpPr>
        <p:spPr>
          <a:xfrm>
            <a:off x="776408" y="2266745"/>
            <a:ext cx="153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CBE1B0-9282-4266-B700-1E40B0C6BBE2}"/>
              </a:ext>
            </a:extLst>
          </p:cNvPr>
          <p:cNvSpPr txBox="1"/>
          <p:nvPr/>
        </p:nvSpPr>
        <p:spPr>
          <a:xfrm>
            <a:off x="776408" y="3323121"/>
            <a:ext cx="153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2EC5EE-4F24-49F9-9191-4A8066A4232D}"/>
              </a:ext>
            </a:extLst>
          </p:cNvPr>
          <p:cNvSpPr txBox="1"/>
          <p:nvPr/>
        </p:nvSpPr>
        <p:spPr>
          <a:xfrm>
            <a:off x="776408" y="3925741"/>
            <a:ext cx="153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E004B1A-68BE-4BE1-A248-FEB662B3222A}"/>
              </a:ext>
            </a:extLst>
          </p:cNvPr>
          <p:cNvCxnSpPr>
            <a:cxnSpLocks/>
          </p:cNvCxnSpPr>
          <p:nvPr/>
        </p:nvCxnSpPr>
        <p:spPr>
          <a:xfrm>
            <a:off x="1149075" y="4502622"/>
            <a:ext cx="103370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4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Bahnschrift SemiLight SemiConde" panose="020B0502040204020203" pitchFamily="34" charset="0"/>
              </a:rPr>
              <a:t>Upsampling</a:t>
            </a:r>
            <a:r>
              <a:rPr lang="en-US" altLang="zh-CN" sz="3200" dirty="0">
                <a:latin typeface="Bahnschrift SemiLight SemiConde" panose="020B0502040204020203" pitchFamily="34" charset="0"/>
              </a:rPr>
              <a:t> Operations in Super Resolution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AC6999-2ADF-4CA3-BA67-C08358B5576E}"/>
              </a:ext>
            </a:extLst>
          </p:cNvPr>
          <p:cNvSpPr txBox="1"/>
          <p:nvPr/>
        </p:nvSpPr>
        <p:spPr>
          <a:xfrm>
            <a:off x="1149075" y="1247430"/>
            <a:ext cx="7568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Transposed Convolution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(Issue: checkboard artifact, fixed scale)</a:t>
            </a:r>
            <a:endParaRPr lang="zh-CN" altLang="en-US" sz="2000" b="1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43A7C1-EA4F-4EA0-8964-E2CFA7F3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45" y="2004903"/>
            <a:ext cx="8791074" cy="3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8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Bahnschrift SemiLight SemiConde" panose="020B0502040204020203" pitchFamily="34" charset="0"/>
              </a:rPr>
              <a:t>Upsampling</a:t>
            </a:r>
            <a:r>
              <a:rPr lang="en-US" altLang="zh-CN" sz="3200" dirty="0">
                <a:latin typeface="Bahnschrift SemiLight SemiConde" panose="020B0502040204020203" pitchFamily="34" charset="0"/>
              </a:rPr>
              <a:t> Operations in Super Resolution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AC6999-2ADF-4CA3-BA67-C08358B5576E}"/>
              </a:ext>
            </a:extLst>
          </p:cNvPr>
          <p:cNvSpPr txBox="1"/>
          <p:nvPr/>
        </p:nvSpPr>
        <p:spPr>
          <a:xfrm>
            <a:off x="1149075" y="1247430"/>
            <a:ext cx="9137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Sub-pixel Layer (Convolution &amp; </a:t>
            </a:r>
            <a:r>
              <a:rPr lang="en-US" altLang="zh-CN" sz="2000" b="1" dirty="0" err="1">
                <a:ea typeface="微软雅黑" panose="020B0503020204020204" pitchFamily="34" charset="-122"/>
                <a:cs typeface="Times New Roman" panose="02020603050405020304" pitchFamily="18" charset="0"/>
              </a:rPr>
              <a:t>PixelShuffle</a:t>
            </a:r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Issue: block border, fixed scale</a:t>
            </a:r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132E2-C934-4709-9456-26534AD6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7" y="1904214"/>
            <a:ext cx="9649326" cy="35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1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Common Framework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AC6999-2ADF-4CA3-BA67-C08358B5576E}"/>
              </a:ext>
            </a:extLst>
          </p:cNvPr>
          <p:cNvSpPr txBox="1"/>
          <p:nvPr/>
        </p:nvSpPr>
        <p:spPr>
          <a:xfrm>
            <a:off x="1149075" y="1247430"/>
            <a:ext cx="4488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Pre-</a:t>
            </a:r>
            <a:r>
              <a:rPr lang="en-US" altLang="zh-CN" sz="2000" b="1" dirty="0" err="1">
                <a:ea typeface="微软雅黑" panose="020B0503020204020204" pitchFamily="34" charset="-122"/>
                <a:cs typeface="Times New Roman" panose="02020603050405020304" pitchFamily="18" charset="0"/>
              </a:rPr>
              <a:t>upsampling</a:t>
            </a:r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 &amp; Post-</a:t>
            </a:r>
            <a:r>
              <a:rPr lang="en-US" altLang="zh-CN" sz="2000" b="1" dirty="0" err="1">
                <a:ea typeface="微软雅黑" panose="020B0503020204020204" pitchFamily="34" charset="-122"/>
                <a:cs typeface="Times New Roman" panose="02020603050405020304" pitchFamily="18" charset="0"/>
              </a:rPr>
              <a:t>upsampling</a:t>
            </a:r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DC3B56-01CB-4B67-9164-C13C0E46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88" y="2428732"/>
            <a:ext cx="5040302" cy="22364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110A48-C582-4689-A780-BF745EDC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53" y="2362119"/>
            <a:ext cx="4568916" cy="23030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09E1BD-0607-420C-90A3-C6434BA079C7}"/>
              </a:ext>
            </a:extLst>
          </p:cNvPr>
          <p:cNvSpPr txBox="1"/>
          <p:nvPr/>
        </p:nvSpPr>
        <p:spPr>
          <a:xfrm>
            <a:off x="1980187" y="5221887"/>
            <a:ext cx="2455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157289-64A5-4C04-9228-FD8BC4AAFC81}"/>
              </a:ext>
            </a:extLst>
          </p:cNvPr>
          <p:cNvSpPr txBox="1"/>
          <p:nvPr/>
        </p:nvSpPr>
        <p:spPr>
          <a:xfrm>
            <a:off x="7474607" y="5221887"/>
            <a:ext cx="2455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24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Common Framework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AC6999-2ADF-4CA3-BA67-C08358B5576E}"/>
              </a:ext>
            </a:extLst>
          </p:cNvPr>
          <p:cNvSpPr txBox="1"/>
          <p:nvPr/>
        </p:nvSpPr>
        <p:spPr>
          <a:xfrm>
            <a:off x="1149075" y="1247430"/>
            <a:ext cx="4336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Progressive </a:t>
            </a:r>
            <a:r>
              <a:rPr lang="en-US" altLang="zh-CN" sz="2000" b="1" dirty="0" err="1">
                <a:ea typeface="微软雅黑" panose="020B0503020204020204" pitchFamily="34" charset="-122"/>
                <a:cs typeface="Times New Roman" panose="02020603050405020304" pitchFamily="18" charset="0"/>
              </a:rPr>
              <a:t>Upsampling</a:t>
            </a:r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 (Cascaded)</a:t>
            </a:r>
            <a:endParaRPr lang="zh-CN" altLang="en-US" sz="2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753D95-A5D9-4BF2-8676-1E3AAAB8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59" y="1999706"/>
            <a:ext cx="6684319" cy="28585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E19B49-48F9-498B-A37A-F062929BC106}"/>
              </a:ext>
            </a:extLst>
          </p:cNvPr>
          <p:cNvSpPr txBox="1"/>
          <p:nvPr/>
        </p:nvSpPr>
        <p:spPr>
          <a:xfrm>
            <a:off x="776408" y="5610570"/>
            <a:ext cx="109182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Lai W S, Huang J B, Ahuja N, et al. Deep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pyramid networks for fast and accurate super-resolution[C. IEEE CVPR. 2017.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Lai W S , Huang J B , Ahuja N , et al. Fast and Accurate Image Super-Resolution with Deep Laplacian Pyramid Networks[J]. IEEE TPAMI, 2018.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Wang Y 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Perazzi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Mcwilliams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, et al. A Fully Progressive Approach to Single-Image Super-Resolution[C]. IEEE/CVF CVPRW, 2018.</a:t>
            </a: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22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Common Framework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AC6999-2ADF-4CA3-BA67-C08358B5576E}"/>
              </a:ext>
            </a:extLst>
          </p:cNvPr>
          <p:cNvSpPr txBox="1"/>
          <p:nvPr/>
        </p:nvSpPr>
        <p:spPr>
          <a:xfrm>
            <a:off x="1149075" y="1247430"/>
            <a:ext cx="405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Iterative Up-and-down Sampling</a:t>
            </a:r>
            <a:endParaRPr lang="zh-CN" altLang="en-US" sz="2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D839EA-E9A4-4137-B348-F9C0303F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10" y="2128987"/>
            <a:ext cx="6659611" cy="26000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CBB365-9AE9-4B2E-BB9D-5FECF342A4A7}"/>
              </a:ext>
            </a:extLst>
          </p:cNvPr>
          <p:cNvSpPr txBox="1"/>
          <p:nvPr/>
        </p:nvSpPr>
        <p:spPr>
          <a:xfrm>
            <a:off x="776408" y="5610570"/>
            <a:ext cx="109182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Shakhnarovich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Ukita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 Deep back-projection networks for super-resolution[C]. IEEE CVPR. 2018.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Li Z, Yang J, Liu Z, et al. Feedback network for image super-resolution[C]. IEEE CVPR. 2019.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Shakhnarovich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Ukita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 Recurrent back-projection network for video super-resolution[C]. IEEE CVPR. 2019.</a:t>
            </a: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371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Common Framework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AC6999-2ADF-4CA3-BA67-C08358B5576E}"/>
              </a:ext>
            </a:extLst>
          </p:cNvPr>
          <p:cNvSpPr txBox="1"/>
          <p:nvPr/>
        </p:nvSpPr>
        <p:spPr>
          <a:xfrm>
            <a:off x="1149075" y="1247430"/>
            <a:ext cx="405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Iterative Up-and-down Sampling</a:t>
            </a:r>
            <a:endParaRPr lang="zh-CN" altLang="en-US" sz="2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CBB365-9AE9-4B2E-BB9D-5FECF342A4A7}"/>
              </a:ext>
            </a:extLst>
          </p:cNvPr>
          <p:cNvSpPr txBox="1"/>
          <p:nvPr/>
        </p:nvSpPr>
        <p:spPr>
          <a:xfrm>
            <a:off x="776408" y="5928799"/>
            <a:ext cx="109182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Shakhnarovich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Ukita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 Deep back-projection networks for super-resolution[C]. IEEE CVPR. 2018.</a:t>
            </a: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147D7A-8C68-4BCE-A5BC-F4104C9D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572" y="1872829"/>
            <a:ext cx="7013050" cy="31123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4E28A3-0424-469E-868C-75F6630CED45}"/>
              </a:ext>
            </a:extLst>
          </p:cNvPr>
          <p:cNvSpPr txBox="1"/>
          <p:nvPr/>
        </p:nvSpPr>
        <p:spPr>
          <a:xfrm>
            <a:off x="2360220" y="5025793"/>
            <a:ext cx="5695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Up- and Down-projection unit proposed in DBPN</a:t>
            </a:r>
          </a:p>
        </p:txBody>
      </p:sp>
    </p:spTree>
    <p:extLst>
      <p:ext uri="{BB962C8B-B14F-4D97-AF65-F5344CB8AC3E}">
        <p14:creationId xmlns:p14="http://schemas.microsoft.com/office/powerpoint/2010/main" val="77596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Architecture Design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C232F4-CB09-45EB-858A-71B333CC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0" y="1777880"/>
            <a:ext cx="10978757" cy="36042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BD5D78-18FC-4316-A71E-1E94155DE91D}"/>
              </a:ext>
            </a:extLst>
          </p:cNvPr>
          <p:cNvSpPr txBox="1"/>
          <p:nvPr/>
        </p:nvSpPr>
        <p:spPr>
          <a:xfrm>
            <a:off x="938464" y="1408548"/>
            <a:ext cx="1395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B6FD92-59B1-40DC-BC47-F7DE7283F026}"/>
              </a:ext>
            </a:extLst>
          </p:cNvPr>
          <p:cNvSpPr txBox="1"/>
          <p:nvPr/>
        </p:nvSpPr>
        <p:spPr>
          <a:xfrm>
            <a:off x="6376738" y="1408548"/>
            <a:ext cx="1395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SENet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61B20F-F30D-4644-8661-BB113FE5E63C}"/>
              </a:ext>
            </a:extLst>
          </p:cNvPr>
          <p:cNvSpPr txBox="1"/>
          <p:nvPr/>
        </p:nvSpPr>
        <p:spPr>
          <a:xfrm>
            <a:off x="9047748" y="1381691"/>
            <a:ext cx="1684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C29992-02F5-4C31-A37E-71390FA5294B}"/>
              </a:ext>
            </a:extLst>
          </p:cNvPr>
          <p:cNvSpPr txBox="1"/>
          <p:nvPr/>
        </p:nvSpPr>
        <p:spPr>
          <a:xfrm>
            <a:off x="858254" y="5467928"/>
            <a:ext cx="1684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</a:p>
          <a:p>
            <a:pPr lvl="1"/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RFBNet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845B4D-7C9D-4885-AFB1-CA3FC32F2A9B}"/>
              </a:ext>
            </a:extLst>
          </p:cNvPr>
          <p:cNvSpPr txBox="1"/>
          <p:nvPr/>
        </p:nvSpPr>
        <p:spPr>
          <a:xfrm>
            <a:off x="9294337" y="5467927"/>
            <a:ext cx="1684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PSPNet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383339-AD25-4365-A8B4-DAD732BF883E}"/>
              </a:ext>
            </a:extLst>
          </p:cNvPr>
          <p:cNvSpPr/>
          <p:nvPr/>
        </p:nvSpPr>
        <p:spPr>
          <a:xfrm>
            <a:off x="0" y="2110563"/>
            <a:ext cx="12192000" cy="26368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C4EA818-6E90-4447-9EF4-D8BCACCF0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1" y="3244516"/>
            <a:ext cx="9875520" cy="11938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7200" spc="300" dirty="0">
                <a:solidFill>
                  <a:schemeClr val="bg1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Image Degradation </a:t>
            </a:r>
            <a:br>
              <a:rPr lang="en-US" altLang="zh-CN" sz="7200" spc="300" dirty="0">
                <a:solidFill>
                  <a:schemeClr val="bg1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7200" spc="300" dirty="0">
                <a:solidFill>
                  <a:schemeClr val="bg1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 Restoration</a:t>
            </a:r>
            <a:endParaRPr lang="zh-CN" altLang="en-US" sz="7200" spc="300" dirty="0">
              <a:solidFill>
                <a:schemeClr val="bg1"/>
              </a:solidFill>
              <a:latin typeface="Adobe Garamond Pro Bold" panose="020207020605060204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77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Architecture Design: Residual Connection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801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EDSR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300AABB-320B-45EB-AAB7-9DB256BB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11" y="1442297"/>
            <a:ext cx="5939000" cy="412002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68B9DAD-D878-4D9B-9893-DF6B1CCC4FE4}"/>
              </a:ext>
            </a:extLst>
          </p:cNvPr>
          <p:cNvSpPr txBox="1"/>
          <p:nvPr/>
        </p:nvSpPr>
        <p:spPr>
          <a:xfrm>
            <a:off x="776408" y="5928799"/>
            <a:ext cx="1091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 B, Son S, Kim H, et al. Enhanced deep residual networks for single image super-resolution[C]. IEEE CVPRW. 2017.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09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Architecture Design: Recursive Learning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0BD551-B43C-4C24-ACB7-530EFF6D6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74" y="1796714"/>
            <a:ext cx="8968224" cy="36189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DRCN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21F6FC-6F52-4D0A-8FE9-787935F36D03}"/>
              </a:ext>
            </a:extLst>
          </p:cNvPr>
          <p:cNvSpPr txBox="1"/>
          <p:nvPr/>
        </p:nvSpPr>
        <p:spPr>
          <a:xfrm>
            <a:off x="776408" y="5928799"/>
            <a:ext cx="1091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Kim J, Kwon Lee J, Mu Lee K. Deeply-recursive convolutional network for image super-resolution[C]. IEEE CVPR. 2016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61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Architecture Design: Dense Connection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RDN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498A85-F701-4B61-9231-C2035440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94" y="2034954"/>
            <a:ext cx="6000543" cy="16392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97EF2B-818A-4DB3-ACAF-096B776A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76" y="4003410"/>
            <a:ext cx="8005011" cy="18629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117F3E-F052-45C2-A6B1-86A41D3126ED}"/>
              </a:ext>
            </a:extLst>
          </p:cNvPr>
          <p:cNvSpPr txBox="1"/>
          <p:nvPr/>
        </p:nvSpPr>
        <p:spPr>
          <a:xfrm>
            <a:off x="776408" y="5928799"/>
            <a:ext cx="1091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Y, Tian Y, Kong Y, et al. Residual dense network for image super-resolution[C]. IEEE CVPR. 2018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8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Architecture Design: Channel Attention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RCAN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117F3E-F052-45C2-A6B1-86A41D3126ED}"/>
              </a:ext>
            </a:extLst>
          </p:cNvPr>
          <p:cNvSpPr txBox="1"/>
          <p:nvPr/>
        </p:nvSpPr>
        <p:spPr>
          <a:xfrm>
            <a:off x="776408" y="5928799"/>
            <a:ext cx="1091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Y, Li K, Li K, et al. Image super-resolution using very deep residual channel attention networks[C]. ECCV. 2018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6B1366-3ABE-4703-ACDF-18448B51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83" y="1739833"/>
            <a:ext cx="5190370" cy="10773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C3F4E9-7509-46D6-A1C1-86C50AEE1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81"/>
          <a:stretch/>
        </p:blipFill>
        <p:spPr>
          <a:xfrm>
            <a:off x="1261370" y="3468776"/>
            <a:ext cx="8227536" cy="2068999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E21EDA3-4156-4615-B2F6-9321E8924060}"/>
              </a:ext>
            </a:extLst>
          </p:cNvPr>
          <p:cNvSpPr/>
          <p:nvPr/>
        </p:nvSpPr>
        <p:spPr>
          <a:xfrm>
            <a:off x="2983083" y="1696612"/>
            <a:ext cx="5326728" cy="1163788"/>
          </a:xfrm>
          <a:prstGeom prst="roundRect">
            <a:avLst>
              <a:gd name="adj" fmla="val 10464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C42849-9E1F-4621-A76D-DBAE99C76597}"/>
              </a:ext>
            </a:extLst>
          </p:cNvPr>
          <p:cNvCxnSpPr/>
          <p:nvPr/>
        </p:nvCxnSpPr>
        <p:spPr>
          <a:xfrm flipV="1">
            <a:off x="4170947" y="2860400"/>
            <a:ext cx="1138990" cy="7089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8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Loss Function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Pixel: L2 &amp; L1 &amp; Smooth L1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309F8F-7D5C-4ACC-8C88-7F7DFB95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" y="2083295"/>
            <a:ext cx="5939588" cy="31828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6FA100-D3E8-42FA-84F8-B6949FC05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872" y="2358717"/>
            <a:ext cx="3514673" cy="10702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C0530C-B522-42D7-826A-548F9BB28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641" y="3771900"/>
            <a:ext cx="2844762" cy="13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69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Loss Function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Adversarial Loss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A69A80-17A1-459D-B1E0-706B71C4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1" b="19219"/>
          <a:stretch/>
        </p:blipFill>
        <p:spPr>
          <a:xfrm>
            <a:off x="3661359" y="1242242"/>
            <a:ext cx="3276851" cy="584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B69C2B-EFAE-4F7F-9FDA-AE41A5968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9"/>
          <a:stretch/>
        </p:blipFill>
        <p:spPr>
          <a:xfrm>
            <a:off x="2096687" y="2100644"/>
            <a:ext cx="6872288" cy="33698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7027F89-E7ED-43D1-BE0E-A9DD49282765}"/>
              </a:ext>
            </a:extLst>
          </p:cNvPr>
          <p:cNvSpPr txBox="1"/>
          <p:nvPr/>
        </p:nvSpPr>
        <p:spPr>
          <a:xfrm>
            <a:off x="776408" y="5928799"/>
            <a:ext cx="1091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Ledig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C, Theis L,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Huszár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F, et al. Photo-realistic single image super-resolution using a generative adversarial network[C]. IEEE CVPR. 2017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74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Loss Function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Feature: Perceptual Loss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A7D065-FA69-4D92-9BD5-C2317BB9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33" y="2093915"/>
            <a:ext cx="3526774" cy="5491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DD7A8B-E859-4E0E-AADF-21ADA9548DBB}"/>
              </a:ext>
            </a:extLst>
          </p:cNvPr>
          <p:cNvSpPr txBox="1"/>
          <p:nvPr/>
        </p:nvSpPr>
        <p:spPr>
          <a:xfrm>
            <a:off x="776408" y="5928799"/>
            <a:ext cx="1091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Johnson J,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Alahi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Fei-Fei L. Perceptual losses for real-time style transfer and super-resolution[C]. ECCV. 2016.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9A94663-4AD0-4CDA-822F-6D7E8C4A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" y="3384103"/>
            <a:ext cx="5190186" cy="18695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ABA185-A862-493C-92A5-CC0D31A6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49" y="1642352"/>
            <a:ext cx="4256690" cy="3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3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Loss Function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Feature: Texture Loss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DD7A8B-E859-4E0E-AADF-21ADA9548DBB}"/>
              </a:ext>
            </a:extLst>
          </p:cNvPr>
          <p:cNvSpPr txBox="1"/>
          <p:nvPr/>
        </p:nvSpPr>
        <p:spPr>
          <a:xfrm>
            <a:off x="776408" y="5928799"/>
            <a:ext cx="1091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Sajjadi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S M,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Scholkopf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B, Hirsch M.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Enhancenet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 image super-resolution through automated texture synthesis[C]. IEEE ICCV. 2017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CF71D2-9CA1-493D-B19C-6097C2D62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87" y="1353405"/>
            <a:ext cx="5014270" cy="32847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E8606F-82E2-4CAD-AF23-A3CC7184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48" y="2306640"/>
            <a:ext cx="3646666" cy="3891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416901-C604-447E-B79D-728C2D6FB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289" y="2995788"/>
            <a:ext cx="2459551" cy="280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38091C3-0194-4069-BDA7-D30059C95E3D}"/>
                  </a:ext>
                </a:extLst>
              </p:cNvPr>
              <p:cNvSpPr txBox="1"/>
              <p:nvPr/>
            </p:nvSpPr>
            <p:spPr>
              <a:xfrm>
                <a:off x="3789973" y="2953075"/>
                <a:ext cx="2354498" cy="41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×(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38091C3-0194-4069-BDA7-D30059C95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973" y="2953075"/>
                <a:ext cx="2354498" cy="412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A38B259-5EDE-42D3-AFE7-ED7CAB141C90}"/>
              </a:ext>
            </a:extLst>
          </p:cNvPr>
          <p:cNvSpPr/>
          <p:nvPr/>
        </p:nvSpPr>
        <p:spPr>
          <a:xfrm>
            <a:off x="1513277" y="2258699"/>
            <a:ext cx="4315326" cy="1163788"/>
          </a:xfrm>
          <a:prstGeom prst="roundRect">
            <a:avLst>
              <a:gd name="adj" fmla="val 10464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15286F5-4915-4DDC-9342-AD29772BB7AF}"/>
              </a:ext>
            </a:extLst>
          </p:cNvPr>
          <p:cNvCxnSpPr>
            <a:cxnSpLocks/>
          </p:cNvCxnSpPr>
          <p:nvPr/>
        </p:nvCxnSpPr>
        <p:spPr>
          <a:xfrm flipV="1">
            <a:off x="3382182" y="3422487"/>
            <a:ext cx="0" cy="8382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C2C6D2E-854A-4110-935C-F10EB4130A0A}"/>
              </a:ext>
            </a:extLst>
          </p:cNvPr>
          <p:cNvSpPr txBox="1"/>
          <p:nvPr/>
        </p:nvSpPr>
        <p:spPr>
          <a:xfrm>
            <a:off x="1813483" y="4260746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Calculated on 16x16 patches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9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Loss Function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Feature: Texture Loss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DD7A8B-E859-4E0E-AADF-21ADA9548DBB}"/>
              </a:ext>
            </a:extLst>
          </p:cNvPr>
          <p:cNvSpPr txBox="1"/>
          <p:nvPr/>
        </p:nvSpPr>
        <p:spPr>
          <a:xfrm>
            <a:off x="776408" y="5928799"/>
            <a:ext cx="1091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Sajjadi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S M,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Scholkopf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B, Hirsch M.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Enhancenet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 image super-resolution through automated texture synthesis[C]. IEEE ICCV. 2017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F66F24-1521-46F6-AA71-00C2595D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2" y="2036777"/>
            <a:ext cx="8518358" cy="3665831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A4C25A-0529-4CD0-ACB3-5865AF251008}"/>
              </a:ext>
            </a:extLst>
          </p:cNvPr>
          <p:cNvSpPr/>
          <p:nvPr/>
        </p:nvSpPr>
        <p:spPr>
          <a:xfrm>
            <a:off x="4612105" y="2036777"/>
            <a:ext cx="1403684" cy="3665831"/>
          </a:xfrm>
          <a:prstGeom prst="roundRect">
            <a:avLst>
              <a:gd name="adj" fmla="val 10464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519E5A-38D6-42C5-8412-3AA2ECA61ACE}"/>
              </a:ext>
            </a:extLst>
          </p:cNvPr>
          <p:cNvSpPr txBox="1"/>
          <p:nvPr/>
        </p:nvSpPr>
        <p:spPr>
          <a:xfrm>
            <a:off x="4339962" y="1729000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Only use perceptual loss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62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Loss Function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578CC-9818-4D20-BB74-698D7EC2B7CF}"/>
              </a:ext>
            </a:extLst>
          </p:cNvPr>
          <p:cNvSpPr txBox="1"/>
          <p:nvPr/>
        </p:nvSpPr>
        <p:spPr>
          <a:xfrm>
            <a:off x="1261370" y="1242242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Loss Term Combination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7E5E1E6-0E5F-4896-A6B8-97432EFD90D3}"/>
                  </a:ext>
                </a:extLst>
              </p:cNvPr>
              <p:cNvSpPr txBox="1"/>
              <p:nvPr/>
            </p:nvSpPr>
            <p:spPr>
              <a:xfrm>
                <a:off x="2671789" y="4154962"/>
                <a:ext cx="666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𝑃𝑖𝑥𝑒𝑙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𝐴𝑑𝑣𝑒𝑟𝑠𝑎𝑟𝑖𝑎𝑙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7E5E1E6-0E5F-4896-A6B8-97432EFD9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789" y="4154962"/>
                <a:ext cx="6663427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D9E2FB-9662-4041-B9A1-70E809DA4897}"/>
                  </a:ext>
                </a:extLst>
              </p:cNvPr>
              <p:cNvSpPr txBox="1"/>
              <p:nvPr/>
            </p:nvSpPr>
            <p:spPr>
              <a:xfrm>
                <a:off x="2656781" y="2674962"/>
                <a:ext cx="20615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𝑃𝑖𝑥𝑒𝑙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D9E2FB-9662-4041-B9A1-70E809DA4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781" y="2674962"/>
                <a:ext cx="2061526" cy="369332"/>
              </a:xfrm>
              <a:prstGeom prst="rect">
                <a:avLst/>
              </a:prstGeom>
              <a:blipFill>
                <a:blip r:embed="rId3"/>
                <a:stretch>
                  <a:fillRect l="-2959" r="-59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26BF3C0-9706-4500-A937-D14AC79CAE3C}"/>
              </a:ext>
            </a:extLst>
          </p:cNvPr>
          <p:cNvSpPr txBox="1"/>
          <p:nvPr/>
        </p:nvSpPr>
        <p:spPr>
          <a:xfrm>
            <a:off x="1871932" y="2207233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Only For PSNR/SSIM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CB17D8-6A4A-46BB-AD1D-BC79CABC951B}"/>
              </a:ext>
            </a:extLst>
          </p:cNvPr>
          <p:cNvSpPr txBox="1"/>
          <p:nvPr/>
        </p:nvSpPr>
        <p:spPr>
          <a:xfrm>
            <a:off x="1871932" y="3609176"/>
            <a:ext cx="2601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Concerning Visual effects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CBC28AD-8B29-4B50-B738-23A95EECBDB4}"/>
                  </a:ext>
                </a:extLst>
              </p:cNvPr>
              <p:cNvSpPr txBox="1"/>
              <p:nvPr/>
            </p:nvSpPr>
            <p:spPr>
              <a:xfrm>
                <a:off x="4838622" y="4751866"/>
                <a:ext cx="2133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CBC28AD-8B29-4B50-B738-23A95EECB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22" y="4751866"/>
                <a:ext cx="213305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4CB89B-0A65-490D-9DF2-98D9E80E0F44}"/>
                  </a:ext>
                </a:extLst>
              </p:cNvPr>
              <p:cNvSpPr txBox="1"/>
              <p:nvPr/>
            </p:nvSpPr>
            <p:spPr>
              <a:xfrm>
                <a:off x="4718307" y="5121198"/>
                <a:ext cx="2133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4CB89B-0A65-490D-9DF2-98D9E80E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07" y="5121198"/>
                <a:ext cx="213305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75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Image Degradation Model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C6EFF9-DDEE-48E1-827D-7B3E8A74F5F4}"/>
              </a:ext>
            </a:extLst>
          </p:cNvPr>
          <p:cNvSpPr txBox="1"/>
          <p:nvPr/>
        </p:nvSpPr>
        <p:spPr>
          <a:xfrm>
            <a:off x="1270065" y="1172085"/>
            <a:ext cx="942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ill-posed problem: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combination of degradation kernel and can cause different kind of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loss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damage to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images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90ABBB-F039-4456-8539-2C8FD75440A9}"/>
              </a:ext>
            </a:extLst>
          </p:cNvPr>
          <p:cNvSpPr txBox="1"/>
          <p:nvPr/>
        </p:nvSpPr>
        <p:spPr>
          <a:xfrm>
            <a:off x="1886021" y="3759263"/>
            <a:ext cx="4060717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Degradation Kernel (Convolution)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904DF9-7B50-427C-B032-A473A56D14C2}"/>
                  </a:ext>
                </a:extLst>
              </p:cNvPr>
              <p:cNvSpPr txBox="1"/>
              <p:nvPr/>
            </p:nvSpPr>
            <p:spPr>
              <a:xfrm>
                <a:off x="2924114" y="2247490"/>
                <a:ext cx="45768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4800" b="0" i="0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altLang="zh-CN" sz="4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904DF9-7B50-427C-B032-A473A56D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14" y="2247490"/>
                <a:ext cx="4576821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18C9ACA-49CF-4A2F-8351-2129BBFD5D4A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916380" y="2935705"/>
            <a:ext cx="703746" cy="823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7A9D16-B7F2-4B56-A5BD-89616B1BDA83}"/>
              </a:ext>
            </a:extLst>
          </p:cNvPr>
          <p:cNvSpPr txBox="1"/>
          <p:nvPr/>
        </p:nvSpPr>
        <p:spPr>
          <a:xfrm>
            <a:off x="6785815" y="3759263"/>
            <a:ext cx="206512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Noise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1981569-F422-4841-9CEA-A17DA53392EE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939004" y="2935705"/>
            <a:ext cx="879372" cy="82355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77877E1-840F-433F-B1D8-6AED379E27F8}"/>
              </a:ext>
            </a:extLst>
          </p:cNvPr>
          <p:cNvSpPr txBox="1"/>
          <p:nvPr/>
        </p:nvSpPr>
        <p:spPr>
          <a:xfrm>
            <a:off x="2015104" y="4211002"/>
            <a:ext cx="3931633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		-Motion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-Thumbnail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	-JPEG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2DC62D-25B4-4DF3-B710-F2ECBFAE92DC}"/>
              </a:ext>
            </a:extLst>
          </p:cNvPr>
          <p:cNvSpPr txBox="1"/>
          <p:nvPr/>
        </p:nvSpPr>
        <p:spPr>
          <a:xfrm>
            <a:off x="6928948" y="4211002"/>
            <a:ext cx="1778853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E4218A8-0A46-4FFF-9614-5A4E4D41C5D2}"/>
              </a:ext>
            </a:extLst>
          </p:cNvPr>
          <p:cNvCxnSpPr>
            <a:cxnSpLocks/>
          </p:cNvCxnSpPr>
          <p:nvPr/>
        </p:nvCxnSpPr>
        <p:spPr>
          <a:xfrm>
            <a:off x="1944233" y="4275170"/>
            <a:ext cx="40025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2367DC9-0B5A-484E-9AEF-23FC851922D0}"/>
              </a:ext>
            </a:extLst>
          </p:cNvPr>
          <p:cNvCxnSpPr>
            <a:cxnSpLocks/>
          </p:cNvCxnSpPr>
          <p:nvPr/>
        </p:nvCxnSpPr>
        <p:spPr>
          <a:xfrm>
            <a:off x="1915128" y="5915571"/>
            <a:ext cx="40025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B12929F-9091-45F1-9B37-9BD214F2C803}"/>
              </a:ext>
            </a:extLst>
          </p:cNvPr>
          <p:cNvCxnSpPr>
            <a:cxnSpLocks/>
          </p:cNvCxnSpPr>
          <p:nvPr/>
        </p:nvCxnSpPr>
        <p:spPr>
          <a:xfrm>
            <a:off x="6887027" y="4275170"/>
            <a:ext cx="182077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5198290-7812-4D6B-ABDA-1972CA794A59}"/>
              </a:ext>
            </a:extLst>
          </p:cNvPr>
          <p:cNvCxnSpPr>
            <a:cxnSpLocks/>
          </p:cNvCxnSpPr>
          <p:nvPr/>
        </p:nvCxnSpPr>
        <p:spPr>
          <a:xfrm>
            <a:off x="6887027" y="5915571"/>
            <a:ext cx="182077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303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Strategy:</a:t>
            </a:r>
            <a:r>
              <a:rPr lang="zh-CN" altLang="en-US" sz="3200" dirty="0">
                <a:latin typeface="Bahnschrift SemiLight SemiConde" panose="020B0502040204020203" pitchFamily="34" charset="0"/>
              </a:rPr>
              <a:t> </a:t>
            </a:r>
            <a:r>
              <a:rPr lang="en-US" altLang="zh-CN" sz="3200" dirty="0" err="1">
                <a:latin typeface="Bahnschrift SemiLight SemiConde" panose="020B0502040204020203" pitchFamily="34" charset="0"/>
              </a:rPr>
              <a:t>Batchnorm</a:t>
            </a:r>
            <a:r>
              <a:rPr lang="en-US" altLang="zh-CN" sz="3200" dirty="0">
                <a:latin typeface="Bahnschrift SemiLight SemiConde" panose="020B0502040204020203" pitchFamily="34" charset="0"/>
              </a:rPr>
              <a:t> or Not?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09CBAB-2CCF-4D74-94FD-9D280A0B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34" y="1957137"/>
            <a:ext cx="4994597" cy="36279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3A910A-3171-4FE4-8C3D-E67F329CE1D6}"/>
              </a:ext>
            </a:extLst>
          </p:cNvPr>
          <p:cNvSpPr txBox="1"/>
          <p:nvPr/>
        </p:nvSpPr>
        <p:spPr>
          <a:xfrm>
            <a:off x="1261370" y="1242242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General Choice for SR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84D890-72B1-4F59-996E-1BD252BFDFAF}"/>
              </a:ext>
            </a:extLst>
          </p:cNvPr>
          <p:cNvSpPr txBox="1"/>
          <p:nvPr/>
        </p:nvSpPr>
        <p:spPr>
          <a:xfrm>
            <a:off x="6338697" y="1242242"/>
            <a:ext cx="4205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Another Option: Weight Normalization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AC9741-0850-4BFA-820B-1079C5E92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38" y="1948252"/>
            <a:ext cx="1467069" cy="56664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2B5A4C-1201-4FD3-886F-05C2AD110211}"/>
              </a:ext>
            </a:extLst>
          </p:cNvPr>
          <p:cNvGrpSpPr/>
          <p:nvPr/>
        </p:nvGrpSpPr>
        <p:grpSpPr>
          <a:xfrm>
            <a:off x="6781606" y="4041462"/>
            <a:ext cx="4197151" cy="1529831"/>
            <a:chOff x="6781606" y="4034392"/>
            <a:chExt cx="4197151" cy="1529831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01E8A9E7-A5A6-42EB-8BEE-CE0DDDFE5363}"/>
                </a:ext>
              </a:extLst>
            </p:cNvPr>
            <p:cNvSpPr/>
            <p:nvPr/>
          </p:nvSpPr>
          <p:spPr>
            <a:xfrm>
              <a:off x="6781606" y="4034392"/>
              <a:ext cx="4138864" cy="1529831"/>
            </a:xfrm>
            <a:prstGeom prst="roundRect">
              <a:avLst>
                <a:gd name="adj" fmla="val 8278"/>
              </a:avLst>
            </a:prstGeom>
            <a:noFill/>
            <a:ln w="2857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7267548-4DCF-43A4-892D-B8EA769E0907}"/>
                </a:ext>
              </a:extLst>
            </p:cNvPr>
            <p:cNvSpPr txBox="1"/>
            <p:nvPr/>
          </p:nvSpPr>
          <p:spPr>
            <a:xfrm>
              <a:off x="6839893" y="4396819"/>
              <a:ext cx="4138864" cy="1136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Better convergence</a:t>
              </a:r>
            </a:p>
            <a:p>
              <a:pPr marL="74295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Larger learning rate	1e-4</a:t>
              </a: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→</a:t>
              </a:r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1e-3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Sensitive about initialization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5278A47-964C-43E3-9494-A5682478C6B9}"/>
                </a:ext>
              </a:extLst>
            </p:cNvPr>
            <p:cNvSpPr txBox="1"/>
            <p:nvPr/>
          </p:nvSpPr>
          <p:spPr>
            <a:xfrm>
              <a:off x="6839893" y="4034392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Pro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and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037CC5D-8F9A-4B9A-A262-9607112D169D}"/>
              </a:ext>
            </a:extLst>
          </p:cNvPr>
          <p:cNvSpPr txBox="1"/>
          <p:nvPr/>
        </p:nvSpPr>
        <p:spPr>
          <a:xfrm>
            <a:off x="6636311" y="1981557"/>
            <a:ext cx="23640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0DCF190-79AA-47F6-93A4-E472E22E780E}"/>
                  </a:ext>
                </a:extLst>
              </p:cNvPr>
              <p:cNvSpPr txBox="1"/>
              <p:nvPr/>
            </p:nvSpPr>
            <p:spPr>
              <a:xfrm>
                <a:off x="8909325" y="2463007"/>
                <a:ext cx="181391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direction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value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0DCF190-79AA-47F6-93A4-E472E22E7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325" y="2463007"/>
                <a:ext cx="1813911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8AFEC18-23F6-48E6-8E2A-F7F2E8848DD3}"/>
                  </a:ext>
                </a:extLst>
              </p:cNvPr>
              <p:cNvSpPr txBox="1"/>
              <p:nvPr/>
            </p:nvSpPr>
            <p:spPr>
              <a:xfrm>
                <a:off x="6636311" y="3252235"/>
                <a:ext cx="34485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zh-CN" sz="16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separately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8AFEC18-23F6-48E6-8E2A-F7F2E8848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11" y="3252235"/>
                <a:ext cx="3448528" cy="338554"/>
              </a:xfrm>
              <a:prstGeom prst="rect">
                <a:avLst/>
              </a:prstGeom>
              <a:blipFill>
                <a:blip r:embed="rId5"/>
                <a:stretch>
                  <a:fillRect l="-708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F722AC-D367-4075-8FB7-F40F78E6A837}"/>
              </a:ext>
            </a:extLst>
          </p:cNvPr>
          <p:cNvCxnSpPr/>
          <p:nvPr/>
        </p:nvCxnSpPr>
        <p:spPr>
          <a:xfrm>
            <a:off x="6096000" y="1242242"/>
            <a:ext cx="0" cy="44687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877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Strategy:</a:t>
            </a:r>
            <a:r>
              <a:rPr lang="zh-CN" altLang="en-US" sz="3200" dirty="0">
                <a:latin typeface="Bahnschrift SemiLight SemiConde" panose="020B0502040204020203" pitchFamily="34" charset="0"/>
              </a:rPr>
              <a:t> </a:t>
            </a:r>
            <a:r>
              <a:rPr lang="en-US" altLang="zh-CN" sz="3200" dirty="0">
                <a:latin typeface="Bahnschrift SemiLight SemiConde" panose="020B0502040204020203" pitchFamily="34" charset="0"/>
              </a:rPr>
              <a:t>Augment &amp; Ensemble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59B5FD-7E71-431E-836A-A51AF5AE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08" y="3560652"/>
            <a:ext cx="548685" cy="54700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E7753D7-C318-4866-BF4D-CB229CE1175A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 flipV="1">
            <a:off x="1325093" y="3834155"/>
            <a:ext cx="162763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F772A9A-D4E9-4186-AB30-3FFCCB629DC8}"/>
              </a:ext>
            </a:extLst>
          </p:cNvPr>
          <p:cNvSpPr txBox="1"/>
          <p:nvPr/>
        </p:nvSpPr>
        <p:spPr>
          <a:xfrm>
            <a:off x="1019189" y="2562260"/>
            <a:ext cx="1933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Horizontal Flip ?</a:t>
            </a:r>
          </a:p>
          <a:p>
            <a:pPr algn="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Vertical Flip ?</a:t>
            </a:r>
          </a:p>
          <a:p>
            <a:pPr algn="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Rotate 90 ?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0EBCE89-9D02-4D76-8D31-A5170E95DD14}"/>
              </a:ext>
            </a:extLst>
          </p:cNvPr>
          <p:cNvGrpSpPr/>
          <p:nvPr/>
        </p:nvGrpSpPr>
        <p:grpSpPr>
          <a:xfrm>
            <a:off x="2952732" y="2458544"/>
            <a:ext cx="1470424" cy="2751221"/>
            <a:chOff x="3062427" y="1295816"/>
            <a:chExt cx="2561923" cy="479345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DA49784-18DD-45D6-A9DE-C7413D6CBCB6}"/>
                </a:ext>
              </a:extLst>
            </p:cNvPr>
            <p:cNvGrpSpPr/>
            <p:nvPr/>
          </p:nvGrpSpPr>
          <p:grpSpPr>
            <a:xfrm>
              <a:off x="3281055" y="1551842"/>
              <a:ext cx="2139444" cy="4324270"/>
              <a:chOff x="5172715" y="1319194"/>
              <a:chExt cx="2139444" cy="4324270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BAA6D3D9-C2D1-4F14-8CF5-0EF35BAA7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72715" y="1319194"/>
                <a:ext cx="982514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E1C69C75-3930-4EA2-857B-1C2EA3F29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5172715" y="2432011"/>
                <a:ext cx="982514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F72FB271-BBC5-4912-99D7-839185139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323639" y="1319194"/>
                <a:ext cx="982513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3708EE36-A3BA-41DA-9BEB-93F75CF45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 flipV="1">
                <a:off x="6332649" y="3545468"/>
                <a:ext cx="979510" cy="97950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AB25DF8-1F3A-4F4A-803D-CCF87BC76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H="1">
                <a:off x="6332648" y="2430508"/>
                <a:ext cx="979510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E4A66D3B-53DD-4772-A2F5-95CE4B9B8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5175717" y="4662452"/>
                <a:ext cx="982514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DB9F2DA3-CB89-419D-BD52-990900B11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5172715" y="3544828"/>
                <a:ext cx="982514" cy="97950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574F8265-BCE7-4E3F-8A38-BB3218697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 flipH="1">
                <a:off x="6326643" y="4657420"/>
                <a:ext cx="979509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EF794E9-6622-4F0A-855C-0925ED87A596}"/>
                </a:ext>
              </a:extLst>
            </p:cNvPr>
            <p:cNvSpPr/>
            <p:nvPr/>
          </p:nvSpPr>
          <p:spPr>
            <a:xfrm>
              <a:off x="3062427" y="1295816"/>
              <a:ext cx="2561923" cy="4793459"/>
            </a:xfrm>
            <a:prstGeom prst="roundRect">
              <a:avLst>
                <a:gd name="adj" fmla="val 10464"/>
              </a:avLst>
            </a:prstGeom>
            <a:noFill/>
            <a:ln w="381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F99C52F-F100-4CCB-8084-0C76A9E322C6}"/>
              </a:ext>
            </a:extLst>
          </p:cNvPr>
          <p:cNvSpPr/>
          <p:nvPr/>
        </p:nvSpPr>
        <p:spPr>
          <a:xfrm>
            <a:off x="4965549" y="3596171"/>
            <a:ext cx="1114926" cy="475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DD73512-C1EA-4575-8EFE-644D9BBE45C7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4423156" y="3834155"/>
            <a:ext cx="542393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E9A4BDA-2984-4A4B-BA6C-1B59FFECFAB8}"/>
              </a:ext>
            </a:extLst>
          </p:cNvPr>
          <p:cNvGrpSpPr/>
          <p:nvPr/>
        </p:nvGrpSpPr>
        <p:grpSpPr>
          <a:xfrm>
            <a:off x="6622868" y="1620254"/>
            <a:ext cx="2406044" cy="4427620"/>
            <a:chOff x="3114138" y="1410454"/>
            <a:chExt cx="2503112" cy="4606246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BA23119-1C66-41FA-ADF5-2CF720598DF5}"/>
                </a:ext>
              </a:extLst>
            </p:cNvPr>
            <p:cNvGrpSpPr/>
            <p:nvPr/>
          </p:nvGrpSpPr>
          <p:grpSpPr>
            <a:xfrm>
              <a:off x="3281055" y="1551842"/>
              <a:ext cx="2165736" cy="4324270"/>
              <a:chOff x="5172715" y="1319194"/>
              <a:chExt cx="2165736" cy="4324270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4B03DBA7-0470-430E-9A10-DE000B10D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72715" y="1319194"/>
                <a:ext cx="982514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B2B9D60A-0F3C-4C55-AEE9-9AAE9693D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5172715" y="2432011"/>
                <a:ext cx="982514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0396F243-0CD9-463C-B00F-8935B818F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349932" y="1319194"/>
                <a:ext cx="982513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4503CB8D-A5DB-44FD-9A4E-BC93DE4C5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 flipV="1">
                <a:off x="6358941" y="3545468"/>
                <a:ext cx="979510" cy="97950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43B330F3-DBD6-4611-B2AD-FD1C4F61D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H="1">
                <a:off x="6358941" y="2430509"/>
                <a:ext cx="979510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3CDA3E86-CE2F-4E65-9A23-5040FAE96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5175717" y="4662452"/>
                <a:ext cx="982514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F10671D-8231-497D-9B43-B97650C1F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5172715" y="3544828"/>
                <a:ext cx="982514" cy="97950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29A33D11-CA18-4A38-A28D-E739DAE50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 flipH="1">
                <a:off x="6352935" y="4657421"/>
                <a:ext cx="979509" cy="97951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696E0AB3-BE0B-43E3-9949-A689C114C3F3}"/>
                </a:ext>
              </a:extLst>
            </p:cNvPr>
            <p:cNvSpPr/>
            <p:nvPr/>
          </p:nvSpPr>
          <p:spPr>
            <a:xfrm>
              <a:off x="3114138" y="1410454"/>
              <a:ext cx="2503112" cy="4606246"/>
            </a:xfrm>
            <a:prstGeom prst="roundRect">
              <a:avLst>
                <a:gd name="adj" fmla="val 10464"/>
              </a:avLst>
            </a:prstGeom>
            <a:noFill/>
            <a:ln w="381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136685B-27BD-4EF2-89F6-73DBE9918D5C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6080475" y="3834064"/>
            <a:ext cx="542393" cy="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>
            <a:extLst>
              <a:ext uri="{FF2B5EF4-FFF2-40B4-BE49-F238E27FC236}">
                <a16:creationId xmlns:a16="http://schemas.microsoft.com/office/drawing/2014/main" id="{6A38D378-1ACD-4D10-ACAB-47DD8CD1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179" y="3363392"/>
            <a:ext cx="944413" cy="941526"/>
          </a:xfrm>
          <a:prstGeom prst="rect">
            <a:avLst/>
          </a:prstGeom>
        </p:spPr>
      </p:pic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5FDB26A-F2C3-41A1-867A-CF7EE58AB6D4}"/>
              </a:ext>
            </a:extLst>
          </p:cNvPr>
          <p:cNvCxnSpPr>
            <a:cxnSpLocks/>
            <a:stCxn id="44" idx="3"/>
            <a:endCxn id="62" idx="1"/>
          </p:cNvCxnSpPr>
          <p:nvPr/>
        </p:nvCxnSpPr>
        <p:spPr>
          <a:xfrm>
            <a:off x="9028912" y="3834064"/>
            <a:ext cx="1442267" cy="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9347E32C-D7A7-46AB-8C3F-D574351BD6A6}"/>
              </a:ext>
            </a:extLst>
          </p:cNvPr>
          <p:cNvSpPr txBox="1"/>
          <p:nvPr/>
        </p:nvSpPr>
        <p:spPr>
          <a:xfrm>
            <a:off x="9190799" y="3187824"/>
            <a:ext cx="1305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Rectify &amp;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3A9D134-8E61-4E33-8AFF-D2C900DEF206}"/>
              </a:ext>
            </a:extLst>
          </p:cNvPr>
          <p:cNvSpPr txBox="1"/>
          <p:nvPr/>
        </p:nvSpPr>
        <p:spPr>
          <a:xfrm>
            <a:off x="1261370" y="1242242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Data Ensemble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Strategy:</a:t>
            </a:r>
            <a:r>
              <a:rPr lang="zh-CN" altLang="en-US" sz="3200" dirty="0">
                <a:latin typeface="Bahnschrift SemiLight SemiConde" panose="020B0502040204020203" pitchFamily="34" charset="0"/>
              </a:rPr>
              <a:t> </a:t>
            </a:r>
            <a:r>
              <a:rPr lang="en-US" altLang="zh-CN" sz="3200" dirty="0">
                <a:latin typeface="Bahnschrift SemiLight SemiConde" panose="020B0502040204020203" pitchFamily="34" charset="0"/>
              </a:rPr>
              <a:t>Augment &amp; Ensemble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3A9D134-8E61-4E33-8AFF-D2C900DEF206}"/>
              </a:ext>
            </a:extLst>
          </p:cNvPr>
          <p:cNvSpPr txBox="1"/>
          <p:nvPr/>
        </p:nvSpPr>
        <p:spPr>
          <a:xfrm>
            <a:off x="1261370" y="1242242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Model Ensemble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75BBA-234D-48B3-88C3-012F3FD7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01" y="1236023"/>
            <a:ext cx="3265500" cy="4063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D6114C-819A-4981-B75F-FCF3BFDA0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472" y="1581469"/>
            <a:ext cx="7456475" cy="44955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B2ACEE-4082-4A69-9391-F9110D37E500}"/>
              </a:ext>
            </a:extLst>
          </p:cNvPr>
          <p:cNvSpPr txBox="1"/>
          <p:nvPr/>
        </p:nvSpPr>
        <p:spPr>
          <a:xfrm>
            <a:off x="776408" y="6144242"/>
            <a:ext cx="1091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X, Yu K, Wu S, et al. ESRGAN: Enhanced super-resolution generative adversarial networks[C]. ECCVW. 2018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0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Image Restoration Tasks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904DF9-7B50-427C-B032-A473A56D14C2}"/>
                  </a:ext>
                </a:extLst>
              </p:cNvPr>
              <p:cNvSpPr txBox="1"/>
              <p:nvPr/>
            </p:nvSpPr>
            <p:spPr>
              <a:xfrm>
                <a:off x="958956" y="1541638"/>
                <a:ext cx="45768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4800" b="0" i="0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altLang="zh-CN" sz="4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904DF9-7B50-427C-B032-A473A56D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56" y="1541638"/>
                <a:ext cx="4576821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弧形 53">
            <a:extLst>
              <a:ext uri="{FF2B5EF4-FFF2-40B4-BE49-F238E27FC236}">
                <a16:creationId xmlns:a16="http://schemas.microsoft.com/office/drawing/2014/main" id="{01C7FB3C-CCF3-4E9B-92DB-B809F81502B8}"/>
              </a:ext>
            </a:extLst>
          </p:cNvPr>
          <p:cNvSpPr/>
          <p:nvPr/>
        </p:nvSpPr>
        <p:spPr>
          <a:xfrm>
            <a:off x="1387641" y="1270517"/>
            <a:ext cx="2542675" cy="830998"/>
          </a:xfrm>
          <a:prstGeom prst="arc">
            <a:avLst>
              <a:gd name="adj1" fmla="val 10894305"/>
              <a:gd name="adj2" fmla="val 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E5B4BF3-D56E-4042-891E-E332C68270C5}"/>
              </a:ext>
            </a:extLst>
          </p:cNvPr>
          <p:cNvSpPr txBox="1"/>
          <p:nvPr/>
        </p:nvSpPr>
        <p:spPr>
          <a:xfrm>
            <a:off x="5535777" y="1364264"/>
            <a:ext cx="6102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Goal: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Generate an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utmost approximate 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of original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Restore 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of information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263145A-E169-4CD5-8CB6-7E6E4C980AFA}"/>
              </a:ext>
            </a:extLst>
          </p:cNvPr>
          <p:cNvSpPr txBox="1"/>
          <p:nvPr/>
        </p:nvSpPr>
        <p:spPr>
          <a:xfrm>
            <a:off x="1236489" y="2746143"/>
            <a:ext cx="4299288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Inpainting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Resolution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Deblurring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Demosaicing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De-hazing, De-raining, De-snowing…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 Removal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46B88F91-A03A-4EF1-B7D3-CC9093F3F1A6}"/>
              </a:ext>
            </a:extLst>
          </p:cNvPr>
          <p:cNvCxnSpPr>
            <a:cxnSpLocks/>
          </p:cNvCxnSpPr>
          <p:nvPr/>
        </p:nvCxnSpPr>
        <p:spPr>
          <a:xfrm>
            <a:off x="861391" y="2661102"/>
            <a:ext cx="1077715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BE0DCA42-B525-40F6-AF5D-43652E9D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78" y="2916794"/>
            <a:ext cx="5902869" cy="2928484"/>
          </a:xfrm>
          <a:prstGeom prst="rect">
            <a:avLst/>
          </a:prstGeom>
        </p:spPr>
      </p:pic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70E69F8-8FAB-426F-B9A5-0E8D77958511}"/>
              </a:ext>
            </a:extLst>
          </p:cNvPr>
          <p:cNvCxnSpPr>
            <a:cxnSpLocks/>
          </p:cNvCxnSpPr>
          <p:nvPr/>
        </p:nvCxnSpPr>
        <p:spPr>
          <a:xfrm>
            <a:off x="2658978" y="3034611"/>
            <a:ext cx="30119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Image Quality Assessment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263145A-E169-4CD5-8CB6-7E6E4C980AFA}"/>
              </a:ext>
            </a:extLst>
          </p:cNvPr>
          <p:cNvSpPr txBox="1"/>
          <p:nvPr/>
        </p:nvSpPr>
        <p:spPr>
          <a:xfrm>
            <a:off x="1308677" y="993203"/>
            <a:ext cx="9014416" cy="16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Full-Reference Metrics: 		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PSNR, SSIM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Subjective Index:		MOS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 Task Test:		Object Detection &amp; Recognition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3DAED-D9FC-47C3-AA2A-708E2A719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7" t="15425"/>
          <a:stretch/>
        </p:blipFill>
        <p:spPr>
          <a:xfrm>
            <a:off x="1634742" y="3096126"/>
            <a:ext cx="4448355" cy="7379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CB9FD1-7F02-42EC-9ABA-E065D545F9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5351" y="4114644"/>
            <a:ext cx="4733974" cy="37373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C7F1C7B-4983-4E3B-9FAB-FF8C5B178AFB}"/>
              </a:ext>
            </a:extLst>
          </p:cNvPr>
          <p:cNvGrpSpPr/>
          <p:nvPr/>
        </p:nvGrpSpPr>
        <p:grpSpPr>
          <a:xfrm>
            <a:off x="1588751" y="4916905"/>
            <a:ext cx="8110914" cy="1315453"/>
            <a:chOff x="2566737" y="4860758"/>
            <a:chExt cx="8110914" cy="131545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D659115-8A54-4BA1-A4C7-555B1CACE0C7}"/>
                </a:ext>
              </a:extLst>
            </p:cNvPr>
            <p:cNvSpPr/>
            <p:nvPr/>
          </p:nvSpPr>
          <p:spPr>
            <a:xfrm>
              <a:off x="2566737" y="4860758"/>
              <a:ext cx="8110914" cy="131545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68DB562-8531-4667-BA67-005E3BB4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12208" y="4960849"/>
              <a:ext cx="3701763" cy="113824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F1BB5E2-8E66-49FA-AF50-5264A4A0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40086" y="4960849"/>
              <a:ext cx="2196609" cy="1138243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B7A68F2-F5B7-439D-BBA0-5E8CE8F0BC40}"/>
              </a:ext>
            </a:extLst>
          </p:cNvPr>
          <p:cNvSpPr/>
          <p:nvPr/>
        </p:nvSpPr>
        <p:spPr>
          <a:xfrm>
            <a:off x="3064042" y="4114644"/>
            <a:ext cx="3296653" cy="3737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30D5067-7CD2-41D2-83DB-3BF884FBA2B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712369" y="4488379"/>
            <a:ext cx="0" cy="4285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1E2CF8-94B2-4544-89C7-5B665F780C11}"/>
              </a:ext>
            </a:extLst>
          </p:cNvPr>
          <p:cNvSpPr txBox="1"/>
          <p:nvPr/>
        </p:nvSpPr>
        <p:spPr>
          <a:xfrm>
            <a:off x="8111498" y="4874644"/>
            <a:ext cx="1588167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Luminance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61254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383339-AD25-4365-A8B4-DAD732BF883E}"/>
              </a:ext>
            </a:extLst>
          </p:cNvPr>
          <p:cNvSpPr/>
          <p:nvPr/>
        </p:nvSpPr>
        <p:spPr>
          <a:xfrm>
            <a:off x="0" y="2110563"/>
            <a:ext cx="12192000" cy="26368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C4EA818-6E90-4447-9EF4-D8BCACCF0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958" y="2923674"/>
            <a:ext cx="9875520" cy="1193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7200" spc="300" dirty="0">
                <a:solidFill>
                  <a:schemeClr val="bg1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Super Resolution</a:t>
            </a:r>
            <a:endParaRPr lang="zh-CN" altLang="en-US" sz="7200" spc="300" dirty="0">
              <a:solidFill>
                <a:schemeClr val="bg1"/>
              </a:solidFill>
              <a:latin typeface="Adobe Garamond Pro Bold" panose="020207020605060204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6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Image </a:t>
            </a:r>
            <a:r>
              <a:rPr lang="en-US" altLang="zh-CN" sz="3200" dirty="0" err="1">
                <a:latin typeface="Bahnschrift SemiLight SemiConde" panose="020B0502040204020203" pitchFamily="34" charset="0"/>
              </a:rPr>
              <a:t>Downsampling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E0EA9913-E77A-4FC5-94B2-CAB07A7EA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80806"/>
              </p:ext>
            </p:extLst>
          </p:nvPr>
        </p:nvGraphicFramePr>
        <p:xfrm>
          <a:off x="1815431" y="2082667"/>
          <a:ext cx="3221792" cy="3141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5448">
                  <a:extLst>
                    <a:ext uri="{9D8B030D-6E8A-4147-A177-3AD203B41FA5}">
                      <a16:colId xmlns:a16="http://schemas.microsoft.com/office/drawing/2014/main" val="274836895"/>
                    </a:ext>
                  </a:extLst>
                </a:gridCol>
                <a:gridCol w="805448">
                  <a:extLst>
                    <a:ext uri="{9D8B030D-6E8A-4147-A177-3AD203B41FA5}">
                      <a16:colId xmlns:a16="http://schemas.microsoft.com/office/drawing/2014/main" val="1491114917"/>
                    </a:ext>
                  </a:extLst>
                </a:gridCol>
                <a:gridCol w="805448">
                  <a:extLst>
                    <a:ext uri="{9D8B030D-6E8A-4147-A177-3AD203B41FA5}">
                      <a16:colId xmlns:a16="http://schemas.microsoft.com/office/drawing/2014/main" val="2942559482"/>
                    </a:ext>
                  </a:extLst>
                </a:gridCol>
                <a:gridCol w="805448">
                  <a:extLst>
                    <a:ext uri="{9D8B030D-6E8A-4147-A177-3AD203B41FA5}">
                      <a16:colId xmlns:a16="http://schemas.microsoft.com/office/drawing/2014/main" val="4056167836"/>
                    </a:ext>
                  </a:extLst>
                </a:gridCol>
              </a:tblGrid>
              <a:tr h="785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005103"/>
                  </a:ext>
                </a:extLst>
              </a:tr>
              <a:tr h="785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432272"/>
                  </a:ext>
                </a:extLst>
              </a:tr>
              <a:tr h="785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234266"/>
                  </a:ext>
                </a:extLst>
              </a:tr>
              <a:tr h="785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791157"/>
                  </a:ext>
                </a:extLst>
              </a:tr>
            </a:tbl>
          </a:graphicData>
        </a:graphic>
      </p:graphicFrame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A5E8F39F-70E9-4B2E-8C8C-0D5824AC1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27472"/>
              </p:ext>
            </p:extLst>
          </p:nvPr>
        </p:nvGraphicFramePr>
        <p:xfrm>
          <a:off x="7882845" y="2868128"/>
          <a:ext cx="1610896" cy="1570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5448">
                  <a:extLst>
                    <a:ext uri="{9D8B030D-6E8A-4147-A177-3AD203B41FA5}">
                      <a16:colId xmlns:a16="http://schemas.microsoft.com/office/drawing/2014/main" val="274836895"/>
                    </a:ext>
                  </a:extLst>
                </a:gridCol>
                <a:gridCol w="805448">
                  <a:extLst>
                    <a:ext uri="{9D8B030D-6E8A-4147-A177-3AD203B41FA5}">
                      <a16:colId xmlns:a16="http://schemas.microsoft.com/office/drawing/2014/main" val="1491114917"/>
                    </a:ext>
                  </a:extLst>
                </a:gridCol>
              </a:tblGrid>
              <a:tr h="785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.5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.5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005103"/>
                  </a:ext>
                </a:extLst>
              </a:tr>
              <a:tr h="785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.5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.5</a:t>
                      </a:r>
                      <a:endParaRPr lang="zh-CN" altLang="en-US" sz="4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432272"/>
                  </a:ext>
                </a:extLst>
              </a:tr>
            </a:tbl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FB8FAFE-8CB1-48B5-9372-F4A5C2AFDA18}"/>
              </a:ext>
            </a:extLst>
          </p:cNvPr>
          <p:cNvCxnSpPr>
            <a:cxnSpLocks/>
          </p:cNvCxnSpPr>
          <p:nvPr/>
        </p:nvCxnSpPr>
        <p:spPr>
          <a:xfrm>
            <a:off x="1815431" y="5649632"/>
            <a:ext cx="322179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81B75B8-593C-4BF8-9ED1-88DE2E610049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5037223" y="3653589"/>
            <a:ext cx="28456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7CEA82-60E1-4336-B94B-FCD036DB50BF}"/>
              </a:ext>
            </a:extLst>
          </p:cNvPr>
          <p:cNvCxnSpPr>
            <a:cxnSpLocks/>
          </p:cNvCxnSpPr>
          <p:nvPr/>
        </p:nvCxnSpPr>
        <p:spPr>
          <a:xfrm>
            <a:off x="1815431" y="5481189"/>
            <a:ext cx="322179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B546501-057F-42C9-BB0B-7D921012B8D8}"/>
              </a:ext>
            </a:extLst>
          </p:cNvPr>
          <p:cNvCxnSpPr>
            <a:cxnSpLocks/>
          </p:cNvCxnSpPr>
          <p:nvPr/>
        </p:nvCxnSpPr>
        <p:spPr>
          <a:xfrm>
            <a:off x="7882845" y="5537336"/>
            <a:ext cx="161089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D4A144B-A226-4698-8F7E-6FDA42C207BD}"/>
              </a:ext>
            </a:extLst>
          </p:cNvPr>
          <p:cNvCxnSpPr>
            <a:cxnSpLocks/>
          </p:cNvCxnSpPr>
          <p:nvPr/>
        </p:nvCxnSpPr>
        <p:spPr>
          <a:xfrm>
            <a:off x="5382127" y="5537336"/>
            <a:ext cx="21656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71721AD-17C5-4B04-A774-6FEB8E52BC34}"/>
              </a:ext>
            </a:extLst>
          </p:cNvPr>
          <p:cNvSpPr txBox="1"/>
          <p:nvPr/>
        </p:nvSpPr>
        <p:spPr>
          <a:xfrm>
            <a:off x="4828672" y="2284818"/>
            <a:ext cx="27191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 Convolution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DA77A0-9070-4F7A-8FC5-E8262E4164E9}"/>
              </a:ext>
            </a:extLst>
          </p:cNvPr>
          <p:cNvSpPr txBox="1"/>
          <p:nvPr/>
        </p:nvSpPr>
        <p:spPr>
          <a:xfrm>
            <a:off x="1149075" y="1247430"/>
            <a:ext cx="472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Pattern changed during </a:t>
            </a:r>
            <a:r>
              <a:rPr lang="en-US" altLang="zh-CN" sz="2000" b="1" dirty="0" err="1">
                <a:ea typeface="微软雅黑" panose="020B0503020204020204" pitchFamily="34" charset="-122"/>
                <a:cs typeface="Times New Roman" panose="02020603050405020304" pitchFamily="18" charset="0"/>
              </a:rPr>
              <a:t>downsampling</a:t>
            </a:r>
            <a:endParaRPr lang="zh-CN" altLang="en-US" sz="2000" b="1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3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Image </a:t>
            </a:r>
            <a:r>
              <a:rPr lang="en-US" altLang="zh-CN" sz="3200" dirty="0" err="1">
                <a:latin typeface="Bahnschrift SemiLight SemiConde" panose="020B0502040204020203" pitchFamily="34" charset="0"/>
              </a:rPr>
              <a:t>Downsampling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C0DD4D-34F6-4347-A5FB-D0C7C0C261E4}"/>
              </a:ext>
            </a:extLst>
          </p:cNvPr>
          <p:cNvSpPr txBox="1"/>
          <p:nvPr/>
        </p:nvSpPr>
        <p:spPr>
          <a:xfrm>
            <a:off x="1900991" y="2016508"/>
            <a:ext cx="7531768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Bicubic (BI):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Only Bicubic interpolation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(BD):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 (kernel size=7, standard deviation=1.6)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Bicubic interpolation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Noise (DN):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Bicubic interpolation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Noise (level=30)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3C6D56-297A-4D43-8D4C-12F248163C48}"/>
              </a:ext>
            </a:extLst>
          </p:cNvPr>
          <p:cNvSpPr txBox="1"/>
          <p:nvPr/>
        </p:nvSpPr>
        <p:spPr>
          <a:xfrm>
            <a:off x="1149075" y="1247430"/>
            <a:ext cx="3507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ea typeface="微软雅黑" panose="020B0503020204020204" pitchFamily="34" charset="-122"/>
                <a:cs typeface="Times New Roman" panose="02020603050405020304" pitchFamily="18" charset="0"/>
              </a:rPr>
              <a:t>Downsampling</a:t>
            </a:r>
            <a:r>
              <a:rPr lang="en-US" altLang="zh-CN" sz="2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 models in SR</a:t>
            </a:r>
            <a:endParaRPr lang="zh-CN" altLang="en-US" sz="2000" b="1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1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408" y="405981"/>
            <a:ext cx="1020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ahnschrift SemiLight SemiConde" panose="020B0502040204020203" pitchFamily="34" charset="0"/>
              </a:rPr>
              <a:t>Super Resolution</a:t>
            </a:r>
            <a:endParaRPr lang="zh-CN" altLang="en-US" sz="3200" dirty="0">
              <a:latin typeface="Bahnschrift SemiLight SemiConde" panose="020B0502040204020203" pitchFamily="34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81B75B8-593C-4BF8-9ED1-88DE2E61004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435029" y="3854116"/>
            <a:ext cx="397635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CC9DEF1-CD10-4AB6-B62D-233BB299F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09" y="3432722"/>
            <a:ext cx="781620" cy="842788"/>
          </a:xfrm>
          <a:prstGeom prst="rect">
            <a:avLst/>
          </a:prstGeom>
          <a:scene3d>
            <a:camera prst="isometricLeftDown">
              <a:rot lat="1200000" lon="1200000" rev="0"/>
            </a:camera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F44A86-1752-4340-B288-AEDB9764A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85" y="2915449"/>
            <a:ext cx="1736396" cy="1877334"/>
          </a:xfrm>
          <a:prstGeom prst="rect">
            <a:avLst/>
          </a:prstGeom>
          <a:scene3d>
            <a:camera prst="isometricLeftDown">
              <a:rot lat="1200000" lon="1200000" rev="0"/>
            </a:camera>
            <a:lightRig rig="threePt" dir="t"/>
          </a:scene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16929F7-1E2F-440F-9D24-7B2772577122}"/>
              </a:ext>
            </a:extLst>
          </p:cNvPr>
          <p:cNvSpPr txBox="1"/>
          <p:nvPr/>
        </p:nvSpPr>
        <p:spPr>
          <a:xfrm>
            <a:off x="1672458" y="1188320"/>
            <a:ext cx="5835247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Traditional Method: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(Nearest/Bilinear/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Bicubic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Learning-based (Sparse code)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B5E9C7D-B127-4CDE-A1E2-6A6EA7D01DE7}"/>
              </a:ext>
            </a:extLst>
          </p:cNvPr>
          <p:cNvSpPr txBox="1"/>
          <p:nvPr/>
        </p:nvSpPr>
        <p:spPr>
          <a:xfrm>
            <a:off x="1541014" y="5127078"/>
            <a:ext cx="2614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Resolution(LR)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1FB9306-E328-4F86-A23D-997F9429C2AA}"/>
              </a:ext>
            </a:extLst>
          </p:cNvPr>
          <p:cNvSpPr txBox="1"/>
          <p:nvPr/>
        </p:nvSpPr>
        <p:spPr>
          <a:xfrm>
            <a:off x="6744732" y="5127078"/>
            <a:ext cx="2614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Resolution(HR)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0ABE0AF-56FA-4717-8BD9-C41D80D52FF2}"/>
              </a:ext>
            </a:extLst>
          </p:cNvPr>
          <p:cNvSpPr txBox="1"/>
          <p:nvPr/>
        </p:nvSpPr>
        <p:spPr>
          <a:xfrm>
            <a:off x="3313669" y="3207785"/>
            <a:ext cx="3656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Resolution</a:t>
            </a:r>
          </a:p>
          <a:p>
            <a:pPr lvl="1" algn="ctr"/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(Enlarge Size &amp; Enrich Info)</a:t>
            </a:r>
          </a:p>
        </p:txBody>
      </p:sp>
    </p:spTree>
    <p:extLst>
      <p:ext uri="{BB962C8B-B14F-4D97-AF65-F5344CB8AC3E}">
        <p14:creationId xmlns:p14="http://schemas.microsoft.com/office/powerpoint/2010/main" val="106884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1044</Words>
  <Application>Microsoft Office PowerPoint</Application>
  <PresentationFormat>宽屏</PresentationFormat>
  <Paragraphs>187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Adobe 明體 Std L</vt:lpstr>
      <vt:lpstr>等线</vt:lpstr>
      <vt:lpstr>等线 Light</vt:lpstr>
      <vt:lpstr>Adobe Garamond Pro Bold</vt:lpstr>
      <vt:lpstr>Arial</vt:lpstr>
      <vt:lpstr>Bahnschrift SemiLight SemiConde</vt:lpstr>
      <vt:lpstr>Bernard MT Condensed</vt:lpstr>
      <vt:lpstr>Cambria Math</vt:lpstr>
      <vt:lpstr>Times New Roman</vt:lpstr>
      <vt:lpstr>Office 主题​​</vt:lpstr>
      <vt:lpstr>Super Resolution</vt:lpstr>
      <vt:lpstr>Image Degradation  &amp; Restoration</vt:lpstr>
      <vt:lpstr>PowerPoint 演示文稿</vt:lpstr>
      <vt:lpstr>PowerPoint 演示文稿</vt:lpstr>
      <vt:lpstr>PowerPoint 演示文稿</vt:lpstr>
      <vt:lpstr>Super Resolution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Restoration</dc:title>
  <dc:creator>Hall David.S</dc:creator>
  <cp:lastModifiedBy>Hall David.S</cp:lastModifiedBy>
  <cp:revision>76</cp:revision>
  <dcterms:created xsi:type="dcterms:W3CDTF">2020-10-24T13:53:24Z</dcterms:created>
  <dcterms:modified xsi:type="dcterms:W3CDTF">2020-10-27T02:32:29Z</dcterms:modified>
</cp:coreProperties>
</file>